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6" r:id="rId2"/>
    <p:sldId id="259" r:id="rId3"/>
    <p:sldId id="258" r:id="rId4"/>
    <p:sldId id="260" r:id="rId5"/>
    <p:sldId id="273" r:id="rId6"/>
    <p:sldId id="270" r:id="rId7"/>
    <p:sldId id="263" r:id="rId8"/>
    <p:sldId id="278" r:id="rId9"/>
    <p:sldId id="279" r:id="rId10"/>
    <p:sldId id="281" r:id="rId11"/>
    <p:sldId id="280" r:id="rId12"/>
    <p:sldId id="272" r:id="rId13"/>
    <p:sldId id="268" r:id="rId14"/>
    <p:sldId id="269" r:id="rId15"/>
    <p:sldId id="275" r:id="rId16"/>
    <p:sldId id="276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3294" autoAdjust="0"/>
  </p:normalViewPr>
  <p:slideViewPr>
    <p:cSldViewPr>
      <p:cViewPr>
        <p:scale>
          <a:sx n="66" d="100"/>
          <a:sy n="66" d="100"/>
        </p:scale>
        <p:origin x="-163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584145317716694E-2"/>
          <c:y val="4.2962847241149286E-2"/>
          <c:w val="0.51580860729625344"/>
          <c:h val="0.642327751772258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всероссийский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3181056"/>
        <c:axId val="129996992"/>
        <c:axId val="123167360"/>
      </c:bar3DChart>
      <c:catAx>
        <c:axId val="123181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96992"/>
        <c:crosses val="autoZero"/>
        <c:auto val="1"/>
        <c:lblAlgn val="ctr"/>
        <c:lblOffset val="100"/>
        <c:noMultiLvlLbl val="0"/>
      </c:catAx>
      <c:valAx>
        <c:axId val="129996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3181056"/>
        <c:crosses val="autoZero"/>
        <c:crossBetween val="between"/>
      </c:valAx>
      <c:serAx>
        <c:axId val="123167360"/>
        <c:scaling>
          <c:orientation val="minMax"/>
        </c:scaling>
        <c:delete val="0"/>
        <c:axPos val="b"/>
        <c:majorTickMark val="out"/>
        <c:minorTickMark val="none"/>
        <c:tickLblPos val="nextTo"/>
        <c:crossAx val="129996992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1B435-0D4A-42C1-8A9D-D9D78FD858F9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56DE7-AD49-4F02-AD9A-F9181D5FF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90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6EBA998-A343-4213-BDFB-3B47B23D5DF0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750B73-DF4B-41D5-B249-62C3208B0E3E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chart" Target="../charts/chart1.xml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png"/><Relationship Id="rId9" Type="http://schemas.openxmlformats.org/officeDocument/2006/relationships/image" Target="../media/image6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znanio.ru/" TargetMode="External"/><Relationship Id="rId3" Type="http://schemas.openxmlformats.org/officeDocument/2006/relationships/hyperlink" Target="https://infourok.ru/go.html?href=http://pedsovet.org/" TargetMode="External"/><Relationship Id="rId7" Type="http://schemas.openxmlformats.org/officeDocument/2006/relationships/hyperlink" Target="https://mega-talant.com/" TargetMode="External"/><Relationship Id="rId12" Type="http://schemas.openxmlformats.org/officeDocument/2006/relationships/hyperlink" Target="https://uchi.ru/main" TargetMode="External"/><Relationship Id="rId2" Type="http://schemas.openxmlformats.org/officeDocument/2006/relationships/hyperlink" Target="http://nsportal.ru/nachalnaya-shkola/chtenie/formirovanie-navykov-beglogo-osoznannogo-vyrazitelnogo-chteniya-i-puti-i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cta.rosuchebnik.ru/" TargetMode="External"/><Relationship Id="rId11" Type="http://schemas.openxmlformats.org/officeDocument/2006/relationships/hyperlink" Target="https://multiurok.ru/" TargetMode="External"/><Relationship Id="rId5" Type="http://schemas.openxmlformats.org/officeDocument/2006/relationships/hyperlink" Target="https://rosuchebnik.ru/" TargetMode="External"/><Relationship Id="rId10" Type="http://schemas.openxmlformats.org/officeDocument/2006/relationships/hyperlink" Target="https://infourok.ru/" TargetMode="External"/><Relationship Id="rId4" Type="http://schemas.openxmlformats.org/officeDocument/2006/relationships/hyperlink" Target="https://&#1091;&#1088;&#1086;&#1082;.&#1088;&#1092;/" TargetMode="External"/><Relationship Id="rId9" Type="http://schemas.openxmlformats.org/officeDocument/2006/relationships/hyperlink" Target="http://www.planeta-kniga.r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6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0178" y="764704"/>
            <a:ext cx="6408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отчет ШМО  учителей начальных классов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Тимяшевская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996952"/>
            <a:ext cx="5040560" cy="2805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400" b="1" i="1" u="sng" dirty="0">
                <a:latin typeface="Times New Roman"/>
                <a:ea typeface="Calibri"/>
              </a:rPr>
              <a:t>М</a:t>
            </a:r>
            <a:r>
              <a:rPr lang="ru-RU" sz="2400" b="1" i="1" u="sng" dirty="0" smtClean="0">
                <a:effectLst/>
                <a:latin typeface="Times New Roman"/>
                <a:ea typeface="Calibri"/>
              </a:rPr>
              <a:t>етодическая </a:t>
            </a:r>
            <a:r>
              <a:rPr lang="ru-RU" sz="2400" b="1" i="1" u="sng" dirty="0" smtClean="0">
                <a:latin typeface="Times New Roman"/>
                <a:ea typeface="Calibri"/>
              </a:rPr>
              <a:t>тема</a:t>
            </a:r>
            <a:endParaRPr lang="ru-RU" sz="2400" b="1" i="1" u="sng" dirty="0" smtClean="0">
              <a:effectLst/>
              <a:latin typeface="Times New Roman"/>
              <a:ea typeface="Calibri"/>
            </a:endParaRPr>
          </a:p>
          <a:p>
            <a:pPr algn="ctr">
              <a:spcAft>
                <a:spcPts val="100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</a:rPr>
              <a:t>«</a:t>
            </a:r>
            <a:r>
              <a:rPr lang="ru-RU" sz="2400" i="1" dirty="0" smtClean="0">
                <a:effectLst/>
                <a:latin typeface="Times New Roman"/>
                <a:ea typeface="Calibri"/>
              </a:rPr>
              <a:t>Формирование и дальнейшее</a:t>
            </a:r>
            <a:r>
              <a:rPr lang="ru-RU" sz="2400" b="1" i="1" dirty="0" smtClean="0">
                <a:effectLst/>
                <a:latin typeface="Times New Roman"/>
                <a:ea typeface="Calibri"/>
              </a:rPr>
              <a:t> </a:t>
            </a:r>
            <a:r>
              <a:rPr lang="ru-RU" sz="2400" i="1" dirty="0" smtClean="0">
                <a:effectLst/>
                <a:latin typeface="Times New Roman"/>
                <a:ea typeface="Calibri"/>
              </a:rPr>
              <a:t>совершенствование ключевых компетенций, как условие развития  образовательного и воспитательного пространства начальной школы</a:t>
            </a:r>
            <a:r>
              <a:rPr lang="ru-RU" sz="2400" i="1" dirty="0" smtClean="0">
                <a:effectLst/>
                <a:latin typeface="Times New Roman"/>
                <a:ea typeface="Calibri"/>
              </a:rPr>
              <a:t>»</a:t>
            </a:r>
            <a:endParaRPr lang="ru-RU" sz="2400" i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08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/>
          <p:cNvSpPr/>
          <p:nvPr/>
        </p:nvSpPr>
        <p:spPr>
          <a:xfrm>
            <a:off x="1043608" y="692696"/>
            <a:ext cx="2160240" cy="122413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01237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404664"/>
            <a:ext cx="5544616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обеспечивающие усвоение обязательного минимума содержания образования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предметам ООП НОО,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способствующие формированию у школьника ключевых компетенций, сохранению качества обучения учащихся.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1061471" y="2924944"/>
            <a:ext cx="2160240" cy="122413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3244624"/>
            <a:ext cx="1584176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2780928"/>
            <a:ext cx="5544616" cy="3785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обучения в результате использования эффективных образовательных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</a:t>
            </a:r>
            <a:r>
              <a:rPr lang="tt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общеучебных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исследовательских умений у младших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выявление, поддержка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форм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со слабоуспевающими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творческого потенциала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OneDrive\Рабочий стол\28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34" y="3428346"/>
            <a:ext cx="2016224" cy="268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OneDrive\Рабочий стол\1700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6" b="7739"/>
          <a:stretch/>
        </p:blipFill>
        <p:spPr bwMode="auto">
          <a:xfrm>
            <a:off x="6372200" y="532870"/>
            <a:ext cx="2122213" cy="248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83957"/>
            <a:ext cx="2097914" cy="25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 bwMode="auto">
          <a:xfrm>
            <a:off x="1142082" y="3528212"/>
            <a:ext cx="2173404" cy="248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1" b="14228"/>
          <a:stretch/>
        </p:blipFill>
        <p:spPr bwMode="auto">
          <a:xfrm>
            <a:off x="3584410" y="485636"/>
            <a:ext cx="2448272" cy="250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9" b="28023"/>
          <a:stretch/>
        </p:blipFill>
        <p:spPr bwMode="auto">
          <a:xfrm>
            <a:off x="1142082" y="474303"/>
            <a:ext cx="2173404" cy="251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13" y="0"/>
            <a:ext cx="7340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90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260648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учителей начал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tt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ных классов</a:t>
            </a:r>
          </a:p>
          <a:p>
            <a:pPr algn="ctr"/>
            <a:endParaRPr lang="tt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t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Courier New" panose="02070309020205020404" pitchFamily="49" charset="0"/>
              <a:buChar char="o"/>
            </a:pP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392842"/>
              </p:ext>
            </p:extLst>
          </p:nvPr>
        </p:nvGraphicFramePr>
        <p:xfrm>
          <a:off x="1187624" y="1054875"/>
          <a:ext cx="7776864" cy="532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5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13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2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96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Педагог.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Квалификационная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8926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t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Ашрапова Энзе Табрисовна 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tt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tt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Байкарова Ольга Юрьевна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tt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Гайнутдинова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Диля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Вазиховна</a:t>
                      </a: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Хасанова Ляля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Кавиевна</a:t>
                      </a: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Ямалтдинова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Гузель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Илдаровна</a:t>
                      </a: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Хамидуллина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Рима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Растамовна</a:t>
                      </a: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Абрарова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Лейсан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Фаритовна</a:t>
                      </a:r>
                      <a:endParaRPr lang="ru-RU" sz="20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t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1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28274" y="257431"/>
            <a:ext cx="6481689" cy="58477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349763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плана самообразования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4523" y="1052736"/>
            <a:ext cx="667185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tt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сведения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4523" y="1629805"/>
            <a:ext cx="667185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вопросов по самообразованию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7116" y="2158340"/>
            <a:ext cx="6669257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результат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7116" y="2708920"/>
            <a:ext cx="6669258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87116" y="4957137"/>
            <a:ext cx="666925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работы (отчет о проделанной работе 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28274" y="5517232"/>
            <a:ext cx="6634853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(выводы)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84523" y="3123872"/>
            <a:ext cx="6671851" cy="16312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Диагностический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Прогностический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Обобщающий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Внедренческий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777275"/>
              </p:ext>
            </p:extLst>
          </p:nvPr>
        </p:nvGraphicFramePr>
        <p:xfrm>
          <a:off x="1115616" y="188640"/>
          <a:ext cx="7632849" cy="622705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1276711763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xmlns="" val="60937935"/>
                    </a:ext>
                  </a:extLst>
                </a:gridCol>
                <a:gridCol w="1296145">
                  <a:extLst>
                    <a:ext uri="{9D8B030D-6E8A-4147-A177-3AD203B41FA5}">
                      <a16:colId xmlns:a16="http://schemas.microsoft.com/office/drawing/2014/main" xmlns="" val="2007937364"/>
                    </a:ext>
                  </a:extLst>
                </a:gridCol>
              </a:tblGrid>
              <a:tr h="740653"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</a:t>
                      </a:r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r>
                        <a:rPr lang="ru-RU" sz="20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самообразования</a:t>
                      </a:r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работы</a:t>
                      </a:r>
                      <a:endParaRPr lang="ru-RU" sz="2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5241995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Ашрапова</a:t>
                      </a:r>
                      <a:r>
                        <a:rPr lang="ru-RU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Э.Т.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«Формирование УУД в рамках реализации ФГОС через внедрение различных образовательных технологий»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2017 - 2022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12807942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Хасанова Л.К. 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«Проектная деятельность, как средство формирования универсальных учебных действий у младших школьников»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2017 - 2022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2367231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Ямалтдинова</a:t>
                      </a:r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Г.И.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«Использование ключевых компетенций как один их факторов повышения качества знаний младших школьников»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2017 - 2022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3337486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Байкарова</a:t>
                      </a:r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О.Ю.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«Внедрение эффективных приемов и технологий обучения, как условие формирования ключевых компетенций»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2017-2022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06006694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kumimoji="0" lang="ru-RU" sz="1800" i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Гайнутдинова</a:t>
                      </a:r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Д.В.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«Формирование читательской грамотности младшего школьника в условиях реализации ФГОС НОО».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2020-2025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6765"/>
                  </a:ext>
                </a:extLst>
              </a:tr>
              <a:tr h="740653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Абрарова</a:t>
                      </a:r>
                      <a:r>
                        <a:rPr lang="ru-RU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Л.Ф.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«Организация внеурочной деятельности младших школьников в рамках реализации ФГОС»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2020-2025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58541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76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197756" y="99385"/>
            <a:ext cx="561662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17736" y="132601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самообразования вне учреждения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51397" y="647427"/>
            <a:ext cx="734885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</a:t>
            </a:r>
            <a:r>
              <a:rPr lang="tt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 ПОВЫШЕНИЯ КВАЛИФИКАЦИИ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25805"/>
              </p:ext>
            </p:extLst>
          </p:nvPr>
        </p:nvGraphicFramePr>
        <p:xfrm>
          <a:off x="1142125" y="1196752"/>
          <a:ext cx="7795854" cy="484228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04658"/>
                <a:gridCol w="983261"/>
                <a:gridCol w="1264193"/>
                <a:gridCol w="4143742"/>
              </a:tblGrid>
              <a:tr h="9408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 прохождения курсов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учителей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Состав от общего кол-ва учителей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Тема ПК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996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2020-2021г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«Совершенствование профессиональной компетентности учителей начальных классов в условиях реализации ФГОС (в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16 ч по особенностям организации работы с детьми с ОВЗ)»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«Достижение </a:t>
                      </a:r>
                      <a:r>
                        <a:rPr kumimoji="0"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метапредметных</a:t>
                      </a:r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результатов в начальной школе как показатель профессиональной компетентности учителя в условиях реализации ФГОС»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798">
                <a:tc>
                  <a:txBody>
                    <a:bodyPr/>
                    <a:lstStyle/>
                    <a:p>
                      <a:pPr algn="ctr"/>
                      <a:r>
                        <a:rPr lang="tt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2021</a:t>
                      </a:r>
                      <a:r>
                        <a:rPr lang="tt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–2022г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t-RU" sz="16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«Совершенствование качеств чтения, математического и естественнонаучного образования в начальной школе в контексте международных сопоставительных исследований»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31640" y="4450179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9286" t="19455" r="8568" b="3102"/>
          <a:stretch/>
        </p:blipFill>
        <p:spPr>
          <a:xfrm>
            <a:off x="-12181" y="1579562"/>
            <a:ext cx="2195736" cy="1822275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/>
          <a:stretch/>
        </p:blipFill>
        <p:spPr bwMode="auto">
          <a:xfrm>
            <a:off x="-12181" y="4921773"/>
            <a:ext cx="2591693" cy="194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76" y="489137"/>
            <a:ext cx="199867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538" y="3882613"/>
            <a:ext cx="2176073" cy="1587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85" y="1988840"/>
            <a:ext cx="2327526" cy="184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512" y="5433200"/>
            <a:ext cx="1875720" cy="142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5741"/>
            <a:ext cx="2271676" cy="154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7713" cy="157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417" y="486391"/>
            <a:ext cx="1252019" cy="176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997" y="404664"/>
            <a:ext cx="1277154" cy="175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917" y="404664"/>
            <a:ext cx="1380143" cy="195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797" y="2292423"/>
            <a:ext cx="1466669" cy="224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09" y="2237640"/>
            <a:ext cx="1554897" cy="2202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326" y="2297749"/>
            <a:ext cx="1590810" cy="224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09" y="4497607"/>
            <a:ext cx="1402787" cy="221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544" y="4497608"/>
            <a:ext cx="1542160" cy="218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72" b="50000"/>
          <a:stretch/>
        </p:blipFill>
        <p:spPr bwMode="auto">
          <a:xfrm>
            <a:off x="7650799" y="4676459"/>
            <a:ext cx="1383026" cy="191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2916" y="4554"/>
            <a:ext cx="552171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t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Развиваемся мы – развиваются наши дети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3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43"/>
          <a:stretch/>
        </p:blipFill>
        <p:spPr bwMode="auto">
          <a:xfrm>
            <a:off x="4283968" y="473531"/>
            <a:ext cx="2405744" cy="313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7" b="10642"/>
          <a:stretch/>
        </p:blipFill>
        <p:spPr bwMode="auto">
          <a:xfrm>
            <a:off x="1394182" y="473531"/>
            <a:ext cx="2496249" cy="313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497" y="4220164"/>
            <a:ext cx="2018394" cy="201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704" y="557666"/>
            <a:ext cx="2262187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21" y="4077072"/>
            <a:ext cx="251142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19" y="21091"/>
            <a:ext cx="55911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91141"/>
            <a:ext cx="2519605" cy="183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26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436" y="2543100"/>
            <a:ext cx="2616688" cy="2156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50" y="4937969"/>
            <a:ext cx="2360089" cy="18512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369" y="326862"/>
            <a:ext cx="2368703" cy="219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91"/>
          <a:stretch/>
        </p:blipFill>
        <p:spPr bwMode="auto">
          <a:xfrm>
            <a:off x="1141117" y="297792"/>
            <a:ext cx="2477858" cy="219483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61" y="2636912"/>
            <a:ext cx="2639571" cy="2012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56" y="332475"/>
            <a:ext cx="2920058" cy="212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824" y="4869160"/>
            <a:ext cx="2809365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4" y="2636911"/>
            <a:ext cx="2664296" cy="2012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2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977" y="4299146"/>
            <a:ext cx="1676689" cy="23697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328" y="547718"/>
            <a:ext cx="1678048" cy="2371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30111"/>
            <a:ext cx="1671506" cy="23624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259" y="4277999"/>
            <a:ext cx="1712913" cy="2414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590" y="1756812"/>
            <a:ext cx="1625862" cy="22979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590" y="4221088"/>
            <a:ext cx="1708129" cy="24098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3" name="Picture 11" descr="C:\Users\User\Downloads\IMG-20220415-WA014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476" y="4308413"/>
            <a:ext cx="1715339" cy="240980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49062"/>
            <a:ext cx="1726224" cy="24254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89767" y="71027"/>
            <a:ext cx="39626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91642969"/>
              </p:ext>
            </p:extLst>
          </p:nvPr>
        </p:nvGraphicFramePr>
        <p:xfrm>
          <a:off x="1229991" y="815828"/>
          <a:ext cx="4657386" cy="3405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17074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3" b="2376"/>
          <a:stretch/>
        </p:blipFill>
        <p:spPr bwMode="auto">
          <a:xfrm>
            <a:off x="425287" y="601931"/>
            <a:ext cx="1797719" cy="211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3" t="26281" r="27766" b="22845"/>
          <a:stretch/>
        </p:blipFill>
        <p:spPr bwMode="auto">
          <a:xfrm>
            <a:off x="4077287" y="620686"/>
            <a:ext cx="1698229" cy="211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/>
          <a:stretch/>
        </p:blipFill>
        <p:spPr bwMode="auto">
          <a:xfrm>
            <a:off x="2265702" y="624965"/>
            <a:ext cx="1785226" cy="206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86503" y="156821"/>
            <a:ext cx="388279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535" y="620685"/>
            <a:ext cx="2636510" cy="1977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40" y="2845887"/>
            <a:ext cx="2731499" cy="204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87" y="2763115"/>
            <a:ext cx="1752818" cy="240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" y="5135966"/>
            <a:ext cx="2171733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5" r="9574"/>
          <a:stretch/>
        </p:blipFill>
        <p:spPr bwMode="auto">
          <a:xfrm>
            <a:off x="2318947" y="2763115"/>
            <a:ext cx="1678735" cy="229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241" y="5135966"/>
            <a:ext cx="2084455" cy="156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63" y="5127901"/>
            <a:ext cx="2095206" cy="157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2" name="Picture 1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99"/>
          <a:stretch/>
        </p:blipFill>
        <p:spPr bwMode="auto">
          <a:xfrm>
            <a:off x="4181038" y="2795239"/>
            <a:ext cx="1594478" cy="227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27"/>
          <a:stretch/>
        </p:blipFill>
        <p:spPr bwMode="auto">
          <a:xfrm>
            <a:off x="6732240" y="4978947"/>
            <a:ext cx="1901015" cy="172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152" y="148583"/>
            <a:ext cx="309634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hangingPunct="0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«Цифровая школа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818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63" y="404665"/>
            <a:ext cx="2256527" cy="194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5035"/>
            <a:ext cx="2575258" cy="194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-1106" r="-5382" b="39029"/>
          <a:stretch/>
        </p:blipFill>
        <p:spPr bwMode="auto">
          <a:xfrm>
            <a:off x="6372200" y="404666"/>
            <a:ext cx="2465182" cy="194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65"/>
          <a:stretch/>
        </p:blipFill>
        <p:spPr bwMode="auto">
          <a:xfrm>
            <a:off x="1070363" y="2564959"/>
            <a:ext cx="225652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59"/>
          <a:stretch/>
        </p:blipFill>
        <p:spPr bwMode="auto">
          <a:xfrm>
            <a:off x="6372200" y="2564904"/>
            <a:ext cx="2356098" cy="17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854" y="2564959"/>
            <a:ext cx="2700300" cy="37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18"/>
          <a:stretch/>
        </p:blipFill>
        <p:spPr bwMode="auto">
          <a:xfrm>
            <a:off x="1070363" y="4429711"/>
            <a:ext cx="2350830" cy="197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01" b="23191"/>
          <a:stretch/>
        </p:blipFill>
        <p:spPr bwMode="auto">
          <a:xfrm>
            <a:off x="6372200" y="4484526"/>
            <a:ext cx="2313180" cy="186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1" y="0"/>
            <a:ext cx="403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Шахматы в школе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6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31" y="5167654"/>
            <a:ext cx="2309234" cy="16329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262" y="5038521"/>
            <a:ext cx="2320716" cy="16874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63684"/>
            <a:ext cx="2386629" cy="17353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35441"/>
            <a:ext cx="2444539" cy="17286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" t="2580"/>
          <a:stretch/>
        </p:blipFill>
        <p:spPr bwMode="auto">
          <a:xfrm>
            <a:off x="3851920" y="535441"/>
            <a:ext cx="2412098" cy="1695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5725" y="120274"/>
            <a:ext cx="4464496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одаренными  детьми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7380" y="2348880"/>
            <a:ext cx="7651367" cy="280076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школьников МБОУ 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Тимяшевская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олимпиадах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2020-2021 учебный год:</a:t>
            </a:r>
          </a:p>
          <a:p>
            <a:pPr lvl="0"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олимпиада по математике среди учащихся 3 классов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Качалов Роман (призер)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Шафигуллину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Рустам (призер)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учебный год: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 этап республиканской олимпиады школьников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родному (татарскому) языку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Закиров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Камиль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(победитель)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Бахтияров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Артур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ласса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17"/>
          <a:stretch/>
        </p:blipFill>
        <p:spPr bwMode="auto">
          <a:xfrm>
            <a:off x="3517517" y="4941575"/>
            <a:ext cx="1698265" cy="17843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662" y="4941575"/>
            <a:ext cx="1538600" cy="18101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0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6681" y="125963"/>
            <a:ext cx="468052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ШМО начальных классов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16161" r="3902"/>
          <a:stretch/>
        </p:blipFill>
        <p:spPr bwMode="auto">
          <a:xfrm>
            <a:off x="1043608" y="4715995"/>
            <a:ext cx="4226027" cy="2142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339752" y="685353"/>
            <a:ext cx="1368152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96835" y="685353"/>
            <a:ext cx="1296144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251520" y="1412775"/>
            <a:ext cx="3888432" cy="3007208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70402" y="1395647"/>
            <a:ext cx="4473598" cy="3024336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820298" y="1408345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НОО 2021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дорожной картой мероприятий МБОУ «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Тимяшевская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 по обеспечению перехода на обновленные ФГОС НОО, ФГОС ООО в 2021-2022 учебном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tt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tt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примерных рабочих программ </a:t>
            </a:r>
            <a:r>
              <a:rPr lang="en-US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https://fgosreestr.ru</a:t>
            </a:r>
            <a:r>
              <a:rPr lang="en-US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tt-RU" b="1" i="1" u="sng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tt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учебных пргорамм </a:t>
            </a:r>
          </a:p>
          <a:p>
            <a:r>
              <a:rPr lang="tt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://edsoo.ru/constructor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tt-RU" b="1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tt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9532" y="1442750"/>
            <a:ext cx="3816424" cy="111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t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циональная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грамотность</a:t>
            </a:r>
          </a:p>
          <a:p>
            <a:pPr algn="just"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/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96834" y="5229200"/>
            <a:ext cx="339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 5 лет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139952" y="2708920"/>
            <a:ext cx="53045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9532" y="1999312"/>
            <a:ext cx="36364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 учителей на заседании ШМО;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мониторинге на платформе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Пополнение банка заданий по функциональной грамотности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2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34481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по теме самообразования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1.Электронный ресурс 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http://nsportal.ru/nachalnaya-shkola/chtenie/formirovanie-navykov-beglogo-osoznannogo-vyrazitelnogo-chteniya-i-puti-ih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2.Электоронный ресурс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http://pedsovet.org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Электронный ресурс  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2000" u="sng" dirty="0" err="1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урок.рф</a:t>
            </a:r>
            <a:r>
              <a:rPr lang="ru-RU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Электронный ресурс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https://rosuchebnik.ru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Электронный ресурс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https://lecta.rosuchebnik.ru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Электронный ресурс </a:t>
            </a:r>
            <a:r>
              <a:rPr lang="en-US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https://mega-talant.com</a:t>
            </a:r>
            <a:r>
              <a:rPr lang="en-US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ru-RU" sz="20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Электронный ресурс </a:t>
            </a:r>
            <a:r>
              <a:rPr lang="en-US" sz="20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https://znanio.ru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Электронный ресурс </a:t>
            </a:r>
            <a:r>
              <a:rPr lang="en-US" sz="20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http://www.planeta-kniga.ru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Электронный ресурс </a:t>
            </a:r>
            <a:r>
              <a:rPr lang="en-US" sz="20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https://infourok.ru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/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Электронный ресурс </a:t>
            </a:r>
            <a:r>
              <a:rPr lang="en-US" sz="20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https://multiurok.ru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/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Электронный ресурс  </a:t>
            </a:r>
            <a:r>
              <a:rPr lang="en-US" sz="20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</a:t>
            </a:r>
            <a:r>
              <a:rPr lang="en-US" sz="2000" u="sng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uchi.ru/main</a:t>
            </a:r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u="sng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u="sng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24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458"/>
            <a:ext cx="9185237" cy="689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0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1474</TotalTime>
  <Words>578</Words>
  <Application>Microsoft Office PowerPoint</Application>
  <PresentationFormat>Экран (4:3)</PresentationFormat>
  <Paragraphs>152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90</cp:revision>
  <dcterms:created xsi:type="dcterms:W3CDTF">2022-04-14T19:37:01Z</dcterms:created>
  <dcterms:modified xsi:type="dcterms:W3CDTF">2022-04-18T17:04:46Z</dcterms:modified>
</cp:coreProperties>
</file>